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regular.fntdata"/><Relationship Id="rId21" Type="http://schemas.openxmlformats.org/officeDocument/2006/relationships/slide" Target="slides/slide16.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7b14fb0c83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7b14fb0c83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7b14fb0c83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7b14fb0c83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7b14fb0c83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7b14fb0c83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7b14fb0c83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7b14fb0c83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7b14fb0c83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7b14fb0c83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7b14fb0c83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7b14fb0c83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7b14fb0c83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7b14fb0c83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d80b0476e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d80b0476e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80b0476e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d80b0476e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1" algn="r">
              <a:lnSpc>
                <a:spcPct val="115000"/>
              </a:lnSpc>
              <a:spcBef>
                <a:spcPts val="0"/>
              </a:spcBef>
              <a:spcAft>
                <a:spcPts val="0"/>
              </a:spcAft>
              <a:buClr>
                <a:schemeClr val="dk1"/>
              </a:buClr>
              <a:buSzPts val="1100"/>
              <a:buFont typeface="Arial"/>
              <a:buNone/>
            </a:pPr>
            <a:r>
              <a:rPr lang="iw" sz="1800">
                <a:solidFill>
                  <a:srgbClr val="434343"/>
                </a:solidFill>
                <a:latin typeface="Roboto"/>
                <a:ea typeface="Roboto"/>
                <a:cs typeface="Roboto"/>
                <a:sym typeface="Roboto"/>
              </a:rPr>
              <a:t>מהי קהילת המטפלים/ות של מכון טמיר?</a:t>
            </a:r>
            <a:endParaRPr sz="1800">
              <a:solidFill>
                <a:srgbClr val="434343"/>
              </a:solidFill>
              <a:latin typeface="Roboto"/>
              <a:ea typeface="Roboto"/>
              <a:cs typeface="Roboto"/>
              <a:sym typeface="Roboto"/>
            </a:endParaRPr>
          </a:p>
          <a:p>
            <a:pPr indent="0" lvl="0" marL="0" rtl="0" algn="l">
              <a:spcBef>
                <a:spcPts val="120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d80b0476ea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d80b0476ea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80b0476ea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d80b0476ea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lang="iw"/>
              <a:t>הגדרה מסורתית של קבוצה </a:t>
            </a:r>
            <a:endParaRPr/>
          </a:p>
          <a:p>
            <a:pPr indent="0" lvl="0" marL="0" rtl="1" algn="r">
              <a:spcBef>
                <a:spcPts val="0"/>
              </a:spcBef>
              <a:spcAft>
                <a:spcPts val="0"/>
              </a:spcAft>
              <a:buNone/>
            </a:pPr>
            <a:r>
              <a:rPr lang="iw"/>
              <a:t>דינמיקה אדמיניסטרטיבית - רמה גבוהה יותר של מעורבות הנחיייתית עם הקבוצה כשלם ועם משתתתים אינדיבידואליים</a:t>
            </a:r>
            <a:endParaRPr/>
          </a:p>
          <a:p>
            <a:pPr indent="0" lvl="0" marL="0" rtl="1" algn="r">
              <a:spcBef>
                <a:spcPts val="0"/>
              </a:spcBef>
              <a:spcAft>
                <a:spcPts val="0"/>
              </a:spcAft>
              <a:buNone/>
            </a:pPr>
            <a:r>
              <a:rPr lang="iw"/>
              <a:t>למה? לפי פייר טורקה: 16 זה מספר המשתתפים בקבוצת שחמט, אבל חייבים שתי קבוצות למשחק.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7b14fb0c83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7b14fb0c83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d80b0476ea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d80b0476ea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lang="iw"/>
              <a:t>דומה לתהליך מקביל בפסיכולוגיה הדינמית</a:t>
            </a:r>
            <a:endParaRPr/>
          </a:p>
          <a:p>
            <a:pPr indent="0" lvl="0" marL="0" rtl="1" algn="r">
              <a:spcBef>
                <a:spcPts val="0"/>
              </a:spcBef>
              <a:spcAft>
                <a:spcPts val="0"/>
              </a:spcAft>
              <a:buNone/>
            </a:pPr>
            <a:r>
              <a:rPr lang="iw"/>
              <a:t>דוגמא ל-Equivalence: תתי-קבוצות בקבוצה הגדולה שמבטאות קונפליקטים חברתיים</a:t>
            </a:r>
            <a:endParaRPr/>
          </a:p>
          <a:p>
            <a:pPr indent="0" lvl="0" marL="0" rtl="1" algn="r">
              <a:spcBef>
                <a:spcPts val="0"/>
              </a:spcBef>
              <a:spcAft>
                <a:spcPts val="0"/>
              </a:spcAft>
              <a:buNone/>
            </a:pPr>
            <a:r>
              <a:rPr lang="iw"/>
              <a:t>להזכיר 3 קבוצות ההנחה הבסיסית המקוריות של ביון</a:t>
            </a:r>
            <a:endParaRPr/>
          </a:p>
          <a:p>
            <a:pPr indent="0" lvl="0" marL="0" rtl="1" algn="r">
              <a:spcBef>
                <a:spcPts val="0"/>
              </a:spcBef>
              <a:spcAft>
                <a:spcPts val="0"/>
              </a:spcAft>
              <a:buNone/>
            </a:pPr>
            <a:r>
              <a:rPr lang="iw"/>
              <a:t>הנחה זו מוכרת גם כ- Me-ness של גורדון לורנס </a:t>
            </a:r>
            <a:endParaRPr/>
          </a:p>
          <a:p>
            <a:pPr indent="0" lvl="0" marL="0" rtl="1" algn="r">
              <a:spcBef>
                <a:spcPts val="0"/>
              </a:spcBef>
              <a:spcAft>
                <a:spcPts val="0"/>
              </a:spcAft>
              <a:buNone/>
            </a:pPr>
            <a:r>
              <a:rPr lang="iw"/>
              <a:t>אגרגרציה- יותר מדי אינדיבידוואליות </a:t>
            </a:r>
            <a:endParaRPr/>
          </a:p>
          <a:p>
            <a:pPr indent="0" lvl="0" marL="0" rtl="1" algn="r">
              <a:spcBef>
                <a:spcPts val="0"/>
              </a:spcBef>
              <a:spcAft>
                <a:spcPts val="0"/>
              </a:spcAft>
              <a:buNone/>
            </a:pPr>
            <a:r>
              <a:rPr lang="iw"/>
              <a:t>מסיפיקציה- פחות</a:t>
            </a:r>
            <a:r>
              <a:rPr lang="iw">
                <a:solidFill>
                  <a:schemeClr val="dk1"/>
                </a:solidFill>
              </a:rPr>
              <a:t> מדי אינדיבידוואליות</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d80b0476ea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d80b0476ea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7b14fb0c83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7b14fb0c83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i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i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117252"/>
            <a:ext cx="8222100" cy="1496700"/>
          </a:xfrm>
          <a:prstGeom prst="rect">
            <a:avLst/>
          </a:prstGeom>
        </p:spPr>
        <p:txBody>
          <a:bodyPr anchorCtr="0" anchor="b" bIns="91425" lIns="91425" spcFirstLastPara="1" rIns="91425" wrap="square" tIns="91425">
            <a:normAutofit/>
          </a:bodyPr>
          <a:lstStyle/>
          <a:p>
            <a:pPr indent="0" lvl="0" marL="0" rtl="1" algn="ctr">
              <a:spcBef>
                <a:spcPts val="0"/>
              </a:spcBef>
              <a:spcAft>
                <a:spcPts val="0"/>
              </a:spcAft>
              <a:buNone/>
            </a:pPr>
            <a:r>
              <a:rPr lang="iw" sz="4088"/>
              <a:t>הלא מודע החברתי </a:t>
            </a:r>
            <a:endParaRPr sz="4088"/>
          </a:p>
          <a:p>
            <a:pPr indent="0" lvl="0" marL="0" rtl="1" algn="ctr">
              <a:spcBef>
                <a:spcPts val="0"/>
              </a:spcBef>
              <a:spcAft>
                <a:spcPts val="0"/>
              </a:spcAft>
              <a:buNone/>
            </a:pPr>
            <a:r>
              <a:rPr lang="iw" sz="2744"/>
              <a:t>ב</a:t>
            </a:r>
            <a:r>
              <a:rPr lang="iw" sz="2744"/>
              <a:t>מבצע שומר החומות</a:t>
            </a:r>
            <a:endParaRPr sz="2744">
              <a:latin typeface="Arial"/>
              <a:ea typeface="Arial"/>
              <a:cs typeface="Arial"/>
              <a:sym typeface="Arial"/>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25000" lnSpcReduction="20000"/>
          </a:bodyPr>
          <a:lstStyle/>
          <a:p>
            <a:pPr indent="0" lvl="0" marL="0" rtl="1" algn="ctr">
              <a:spcBef>
                <a:spcPts val="0"/>
              </a:spcBef>
              <a:spcAft>
                <a:spcPts val="0"/>
              </a:spcAft>
              <a:buNone/>
            </a:pPr>
            <a:r>
              <a:t/>
            </a:r>
            <a:endParaRPr/>
          </a:p>
          <a:p>
            <a:pPr indent="0" lvl="0" marL="0" rtl="1" algn="ctr">
              <a:spcBef>
                <a:spcPts val="0"/>
              </a:spcBef>
              <a:spcAft>
                <a:spcPts val="0"/>
              </a:spcAft>
              <a:buNone/>
            </a:pPr>
            <a:r>
              <a:t/>
            </a:r>
            <a:endParaRPr sz="5891"/>
          </a:p>
          <a:p>
            <a:pPr indent="0" lvl="0" marL="0" rtl="1" algn="ctr">
              <a:spcBef>
                <a:spcPts val="0"/>
              </a:spcBef>
              <a:spcAft>
                <a:spcPts val="0"/>
              </a:spcAft>
              <a:buNone/>
            </a:pPr>
            <a:r>
              <a:t/>
            </a:r>
            <a:endParaRPr sz="5891"/>
          </a:p>
          <a:p>
            <a:pPr indent="0" lvl="0" marL="0" rtl="1" algn="ctr">
              <a:spcBef>
                <a:spcPts val="0"/>
              </a:spcBef>
              <a:spcAft>
                <a:spcPts val="0"/>
              </a:spcAft>
              <a:buNone/>
            </a:pPr>
            <a:r>
              <a:rPr lang="iw" sz="5891"/>
              <a:t>איתן טמיר,  מאי 2021</a:t>
            </a:r>
            <a:endParaRPr sz="5891"/>
          </a:p>
        </p:txBody>
      </p:sp>
      <p:pic>
        <p:nvPicPr>
          <p:cNvPr id="87" name="Google Shape;87;p13"/>
          <p:cNvPicPr preferRelativeResize="0"/>
          <p:nvPr/>
        </p:nvPicPr>
        <p:blipFill>
          <a:blip r:embed="rId3">
            <a:alphaModFix/>
          </a:blip>
          <a:stretch>
            <a:fillRect/>
          </a:stretch>
        </p:blipFill>
        <p:spPr>
          <a:xfrm>
            <a:off x="4401050" y="3938800"/>
            <a:ext cx="616200" cy="610600"/>
          </a:xfrm>
          <a:prstGeom prst="rect">
            <a:avLst/>
          </a:prstGeom>
          <a:noFill/>
          <a:ln>
            <a:noFill/>
          </a:ln>
        </p:spPr>
      </p:pic>
      <p:sp>
        <p:nvSpPr>
          <p:cNvPr id="88" name="Google Shape;88;p13"/>
          <p:cNvSpPr txBox="1"/>
          <p:nvPr/>
        </p:nvSpPr>
        <p:spPr>
          <a:xfrm>
            <a:off x="4295000" y="4624025"/>
            <a:ext cx="744900" cy="323100"/>
          </a:xfrm>
          <a:prstGeom prst="rect">
            <a:avLst/>
          </a:prstGeom>
          <a:noFill/>
          <a:ln>
            <a:noFill/>
          </a:ln>
        </p:spPr>
        <p:txBody>
          <a:bodyPr anchorCtr="0" anchor="t" bIns="91425" lIns="91425" spcFirstLastPara="1" rIns="91425" wrap="square" tIns="91425">
            <a:spAutoFit/>
          </a:bodyPr>
          <a:lstStyle/>
          <a:p>
            <a:pPr indent="0" lvl="0" marL="0" rtl="1" algn="r">
              <a:spcBef>
                <a:spcPts val="0"/>
              </a:spcBef>
              <a:spcAft>
                <a:spcPts val="0"/>
              </a:spcAft>
              <a:buNone/>
            </a:pPr>
            <a:r>
              <a:rPr lang="iw" sz="900">
                <a:solidFill>
                  <a:schemeClr val="lt1"/>
                </a:solidFill>
                <a:latin typeface="Roboto"/>
                <a:ea typeface="Roboto"/>
                <a:cs typeface="Roboto"/>
                <a:sym typeface="Roboto"/>
              </a:rPr>
              <a:t>מכון טמיר</a:t>
            </a:r>
            <a:endParaRPr sz="900">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הלא מודע החברתי </a:t>
            </a:r>
            <a:r>
              <a:rPr lang="iw"/>
              <a:t>לפי Foulks</a:t>
            </a:r>
            <a:endParaRPr/>
          </a:p>
          <a:p>
            <a:pPr indent="0" lvl="0" marL="0" rtl="1" algn="r">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2" name="Google Shape;142;p22"/>
          <p:cNvSpPr txBox="1"/>
          <p:nvPr>
            <p:ph idx="1" type="body"/>
          </p:nvPr>
        </p:nvSpPr>
        <p:spPr>
          <a:xfrm>
            <a:off x="311700" y="1229875"/>
            <a:ext cx="8520600" cy="3339000"/>
          </a:xfrm>
          <a:prstGeom prst="rect">
            <a:avLst/>
          </a:prstGeom>
        </p:spPr>
        <p:txBody>
          <a:bodyPr anchorCtr="0" anchor="t" bIns="91425" lIns="91425" spcFirstLastPara="1" rIns="91425" wrap="square" tIns="91425">
            <a:normAutofit lnSpcReduction="10000"/>
          </a:bodyPr>
          <a:lstStyle/>
          <a:p>
            <a:pPr indent="0" lvl="0" marL="0" rtl="1" algn="r">
              <a:spcBef>
                <a:spcPts val="0"/>
              </a:spcBef>
              <a:spcAft>
                <a:spcPts val="0"/>
              </a:spcAft>
              <a:buNone/>
            </a:pPr>
            <a:r>
              <a:rPr lang="iw" sz="2500"/>
              <a:t>רמת ההעברה - רמה 2</a:t>
            </a:r>
            <a:endParaRPr sz="2500"/>
          </a:p>
          <a:p>
            <a:pPr indent="0" lvl="0" marL="0" rtl="1" algn="r">
              <a:spcBef>
                <a:spcPts val="1200"/>
              </a:spcBef>
              <a:spcAft>
                <a:spcPts val="0"/>
              </a:spcAft>
              <a:buNone/>
            </a:pPr>
            <a:r>
              <a:rPr lang="iw"/>
              <a:t>רמה זו מתייחסת ליחסי אובייקט בשלים. </a:t>
            </a:r>
            <a:endParaRPr/>
          </a:p>
          <a:p>
            <a:pPr indent="0" lvl="0" marL="0" rtl="1" algn="r">
              <a:spcBef>
                <a:spcPts val="1200"/>
              </a:spcBef>
              <a:spcAft>
                <a:spcPts val="0"/>
              </a:spcAft>
              <a:buNone/>
            </a:pPr>
            <a:r>
              <a:rPr lang="iw"/>
              <a:t>הקבוצה - מייצגת את המשפחה.</a:t>
            </a:r>
            <a:endParaRPr/>
          </a:p>
          <a:p>
            <a:pPr indent="0" lvl="0" marL="0" rtl="1" algn="r">
              <a:spcBef>
                <a:spcPts val="1200"/>
              </a:spcBef>
              <a:spcAft>
                <a:spcPts val="0"/>
              </a:spcAft>
              <a:buNone/>
            </a:pPr>
            <a:r>
              <a:rPr lang="iw"/>
              <a:t>המנחה – את ההורה/ים</a:t>
            </a:r>
            <a:endParaRPr/>
          </a:p>
          <a:p>
            <a:pPr indent="0" lvl="0" marL="0" rtl="1" algn="r">
              <a:spcBef>
                <a:spcPts val="1200"/>
              </a:spcBef>
              <a:spcAft>
                <a:spcPts val="0"/>
              </a:spcAft>
              <a:buNone/>
            </a:pPr>
            <a:r>
              <a:rPr lang="iw"/>
              <a:t>חברי הקבוצה - את האחאים.</a:t>
            </a:r>
            <a:endParaRPr/>
          </a:p>
          <a:p>
            <a:pPr indent="0" lvl="0" marL="0" rtl="1" algn="r">
              <a:spcBef>
                <a:spcPts val="1200"/>
              </a:spcBef>
              <a:spcAft>
                <a:spcPts val="0"/>
              </a:spcAft>
              <a:buNone/>
            </a:pPr>
            <a:r>
              <a:t/>
            </a:r>
            <a:endParaRPr/>
          </a:p>
          <a:p>
            <a:pPr indent="0" lvl="0" marL="0" rtl="1" algn="r">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הלא מודע החברתי לפי Foulks</a:t>
            </a:r>
            <a:endParaRPr/>
          </a:p>
          <a:p>
            <a:pPr indent="0" lvl="0" marL="0" rtl="1" algn="r">
              <a:spcBef>
                <a:spcPts val="0"/>
              </a:spcBef>
              <a:spcAft>
                <a:spcPts val="0"/>
              </a:spcAft>
              <a:buNone/>
            </a:pPr>
            <a:r>
              <a:t/>
            </a:r>
            <a:endParaRPr/>
          </a:p>
          <a:p>
            <a:pPr indent="0" lvl="0" marL="0" rtl="0" algn="l">
              <a:spcBef>
                <a:spcPts val="0"/>
              </a:spcBef>
              <a:spcAft>
                <a:spcPts val="0"/>
              </a:spcAft>
              <a:buNone/>
            </a:pPr>
            <a:r>
              <a:t/>
            </a:r>
            <a:endParaRPr/>
          </a:p>
        </p:txBody>
      </p:sp>
      <p:sp>
        <p:nvSpPr>
          <p:cNvPr id="148" name="Google Shape;148;p23"/>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iw" sz="2800"/>
              <a:t>הרמה ההשלכתית - רמה 3</a:t>
            </a:r>
            <a:endParaRPr sz="2800"/>
          </a:p>
          <a:p>
            <a:pPr indent="0" lvl="0" marL="0" rtl="1" algn="r">
              <a:spcBef>
                <a:spcPts val="1200"/>
              </a:spcBef>
              <a:spcAft>
                <a:spcPts val="0"/>
              </a:spcAft>
              <a:buNone/>
            </a:pPr>
            <a:r>
              <a:rPr lang="iw"/>
              <a:t>רמה זו מתייחסת ליחסי אובייקט פרימיטיביים ולתפיסת אובייקטים חלקיים וכוללת השלכות ופנטזיות משותפות. </a:t>
            </a:r>
            <a:endParaRPr/>
          </a:p>
          <a:p>
            <a:pPr indent="0" lvl="0" marL="0" rtl="1" algn="r">
              <a:spcBef>
                <a:spcPts val="1200"/>
              </a:spcBef>
              <a:spcAft>
                <a:spcPts val="0"/>
              </a:spcAft>
              <a:buNone/>
            </a:pPr>
            <a:r>
              <a:rPr lang="iw"/>
              <a:t>חברי הקבוצה מייצגים רכיבים מתוך העצמי של הפרט והקבוצה מייצגת את דימוי האֵם או הרחם.</a:t>
            </a:r>
            <a:endParaRPr/>
          </a:p>
          <a:p>
            <a:pPr indent="0" lvl="0" marL="0" rtl="1" algn="r">
              <a:spcBef>
                <a:spcPts val="1200"/>
              </a:spcBef>
              <a:spcAft>
                <a:spcPts val="1200"/>
              </a:spcAft>
              <a:buNone/>
            </a:pPr>
            <a:r>
              <a:rPr lang="iw"/>
              <a:t>אינסטינקט העדר, ההמון בלינץ׳, תחרות על קורבנות</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הלא מודע החברתי לפי Foulks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4" name="Google Shape;154;p2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lnSpcReduction="20000"/>
          </a:bodyPr>
          <a:lstStyle/>
          <a:p>
            <a:pPr indent="0" lvl="0" marL="0" rtl="1" algn="r">
              <a:spcBef>
                <a:spcPts val="0"/>
              </a:spcBef>
              <a:spcAft>
                <a:spcPts val="0"/>
              </a:spcAft>
              <a:buNone/>
            </a:pPr>
            <a:r>
              <a:rPr lang="iw" sz="2800"/>
              <a:t>הרמה הקמאית - רמה 4</a:t>
            </a:r>
            <a:endParaRPr sz="2800"/>
          </a:p>
          <a:p>
            <a:pPr indent="0" lvl="0" marL="0" rtl="1" algn="r">
              <a:spcBef>
                <a:spcPts val="1200"/>
              </a:spcBef>
              <a:spcAft>
                <a:spcPts val="0"/>
              </a:spcAft>
              <a:buNone/>
            </a:pPr>
            <a:r>
              <a:rPr lang="iw"/>
              <a:t>הקבוצה מייצגת את המיתוסים המשותפים, הארכיטיפים והלא מודע הקולקטיבי, כפי שהוא מתבטא בראיית העולם היונגיאנית.  </a:t>
            </a:r>
            <a:endParaRPr/>
          </a:p>
          <a:p>
            <a:pPr indent="0" lvl="0" marL="0" rtl="1" algn="r">
              <a:spcBef>
                <a:spcPts val="1200"/>
              </a:spcBef>
              <a:spcAft>
                <a:spcPts val="0"/>
              </a:spcAft>
              <a:buNone/>
            </a:pPr>
            <a:r>
              <a:t/>
            </a:r>
            <a:endParaRPr/>
          </a:p>
          <a:p>
            <a:pPr indent="0" lvl="0" marL="0" rtl="1" algn="r">
              <a:spcBef>
                <a:spcPts val="1200"/>
              </a:spcBef>
              <a:spcAft>
                <a:spcPts val="0"/>
              </a:spcAft>
              <a:buNone/>
            </a:pPr>
            <a:r>
              <a:t/>
            </a:r>
            <a:endParaRPr/>
          </a:p>
          <a:p>
            <a:pPr indent="0" lvl="0" marL="0" rtl="1" algn="r">
              <a:spcBef>
                <a:spcPts val="1200"/>
              </a:spcBef>
              <a:spcAft>
                <a:spcPts val="0"/>
              </a:spcAft>
              <a:buNone/>
            </a:pPr>
            <a:r>
              <a:t/>
            </a:r>
            <a:endParaRPr/>
          </a:p>
          <a:p>
            <a:pPr indent="0" lvl="0" marL="0" rtl="1" algn="r">
              <a:spcBef>
                <a:spcPts val="1200"/>
              </a:spcBef>
              <a:spcAft>
                <a:spcPts val="0"/>
              </a:spcAft>
              <a:buNone/>
            </a:pPr>
            <a:r>
              <a:t/>
            </a:r>
            <a:endParaRPr/>
          </a:p>
          <a:p>
            <a:pPr indent="0" lvl="0" marL="0" rtl="1" algn="r">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ביטויים של הלא מודע החברתי Braun, 2001</a:t>
            </a:r>
            <a:endParaRPr/>
          </a:p>
          <a:p>
            <a:pPr indent="0" lvl="0" marL="0" rtl="1" algn="r">
              <a:spcBef>
                <a:spcPts val="0"/>
              </a:spcBef>
              <a:spcAft>
                <a:spcPts val="0"/>
              </a:spcAft>
              <a:buNone/>
            </a:pPr>
            <a:r>
              <a:t/>
            </a:r>
            <a:endParaRPr/>
          </a:p>
          <a:p>
            <a:pPr indent="0" lvl="0" marL="0" rtl="1" algn="r">
              <a:spcBef>
                <a:spcPts val="0"/>
              </a:spcBef>
              <a:spcAft>
                <a:spcPts val="0"/>
              </a:spcAft>
              <a:buNone/>
            </a:pPr>
            <a:r>
              <a:t/>
            </a:r>
            <a:endParaRPr/>
          </a:p>
        </p:txBody>
      </p:sp>
      <p:sp>
        <p:nvSpPr>
          <p:cNvPr id="160" name="Google Shape;160;p2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iw" sz="2800"/>
              <a:t>הנחות ומיתוסים</a:t>
            </a:r>
            <a:endParaRPr sz="2800"/>
          </a:p>
          <a:p>
            <a:pPr indent="0" lvl="0" marL="0" rtl="1" algn="r">
              <a:spcBef>
                <a:spcPts val="1200"/>
              </a:spcBef>
              <a:spcAft>
                <a:spcPts val="0"/>
              </a:spcAft>
              <a:buNone/>
            </a:pPr>
            <a:r>
              <a:rPr lang="iw"/>
              <a:t>מה שנלקח במסגרת החברה כמובן מאליו ונתפס כטבעי. </a:t>
            </a:r>
            <a:endParaRPr/>
          </a:p>
          <a:p>
            <a:pPr indent="0" lvl="0" marL="0" rtl="1" algn="r">
              <a:spcBef>
                <a:spcPts val="1200"/>
              </a:spcBef>
              <a:spcAft>
                <a:spcPts val="0"/>
              </a:spcAft>
              <a:buNone/>
            </a:pPr>
            <a:r>
              <a:rPr lang="iw"/>
              <a:t>ניתוח מעמיק יותר מגלה כי הדברים שנראים ברורים מאליו מסתירים מאחוריהם הנחה בסיסית סמויה. </a:t>
            </a:r>
            <a:endParaRPr/>
          </a:p>
          <a:p>
            <a:pPr indent="0" lvl="0" marL="0" rtl="1" algn="r">
              <a:spcBef>
                <a:spcPts val="1200"/>
              </a:spcBef>
              <a:spcAft>
                <a:spcPts val="1200"/>
              </a:spcAft>
              <a:buNone/>
            </a:pPr>
            <a:r>
              <a:rPr lang="iw"/>
              <a:t>למשל, היותה של ישראל דמוקרטית לצד חוק הלאום.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ביטויים של הלא מודע החברתי Braun, 2001 המשך</a:t>
            </a:r>
            <a:endParaRPr/>
          </a:p>
          <a:p>
            <a:pPr indent="0" lvl="0" marL="0" rtl="0" algn="l">
              <a:spcBef>
                <a:spcPts val="0"/>
              </a:spcBef>
              <a:spcAft>
                <a:spcPts val="0"/>
              </a:spcAft>
              <a:buNone/>
            </a:pPr>
            <a:r>
              <a:t/>
            </a:r>
            <a:endParaRPr/>
          </a:p>
        </p:txBody>
      </p:sp>
      <p:sp>
        <p:nvSpPr>
          <p:cNvPr id="166" name="Google Shape;166;p2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iw" sz="2800"/>
              <a:t>התנערות מאחריות (disavowal)</a:t>
            </a:r>
            <a:endParaRPr sz="2500"/>
          </a:p>
          <a:p>
            <a:pPr indent="0" lvl="0" marL="0" rtl="1" algn="r">
              <a:spcBef>
                <a:spcPts val="1200"/>
              </a:spcBef>
              <a:spcAft>
                <a:spcPts val="0"/>
              </a:spcAft>
              <a:buNone/>
            </a:pPr>
            <a:r>
              <a:rPr lang="iw"/>
              <a:t>הימנעות מלקיחת אחריות או הכחשה של ידע מבוסס לגבי היבטים לא רצויים.</a:t>
            </a:r>
            <a:endParaRPr/>
          </a:p>
          <a:p>
            <a:pPr indent="0" lvl="0" marL="0" rtl="1" algn="r">
              <a:spcBef>
                <a:spcPts val="1200"/>
              </a:spcBef>
              <a:spcAft>
                <a:spcPts val="0"/>
              </a:spcAft>
              <a:buNone/>
            </a:pPr>
            <a:r>
              <a:rPr lang="iw"/>
              <a:t> דוגמה לכך אפשר למצוא בהתנערות הישראלית מהטענה הפלשתינאית על ישראל, כמו גם בהתנערות הפלשתינאית מעצם קיומה של ישראל.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ביטויים של הלא מודע החברתי Braun, 2001 המשך</a:t>
            </a:r>
            <a:endParaRPr/>
          </a:p>
          <a:p>
            <a:pPr indent="0" lvl="0" marL="0" rtl="0" algn="l">
              <a:spcBef>
                <a:spcPts val="0"/>
              </a:spcBef>
              <a:spcAft>
                <a:spcPts val="0"/>
              </a:spcAft>
              <a:buNone/>
            </a:pPr>
            <a:r>
              <a:t/>
            </a:r>
            <a:endParaRPr/>
          </a:p>
        </p:txBody>
      </p:sp>
      <p:sp>
        <p:nvSpPr>
          <p:cNvPr id="172" name="Google Shape;172;p2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lnSpcReduction="10000"/>
          </a:bodyPr>
          <a:lstStyle/>
          <a:p>
            <a:pPr indent="0" lvl="0" marL="0" rtl="1" algn="r">
              <a:spcBef>
                <a:spcPts val="0"/>
              </a:spcBef>
              <a:spcAft>
                <a:spcPts val="0"/>
              </a:spcAft>
              <a:buNone/>
            </a:pPr>
            <a:r>
              <a:rPr lang="iw" sz="2800"/>
              <a:t>הגנות חברתיות</a:t>
            </a:r>
            <a:endParaRPr sz="2500"/>
          </a:p>
          <a:p>
            <a:pPr indent="0" lvl="0" marL="0" rtl="1" algn="r">
              <a:spcBef>
                <a:spcPts val="1200"/>
              </a:spcBef>
              <a:spcAft>
                <a:spcPts val="0"/>
              </a:spcAft>
              <a:buNone/>
            </a:pPr>
            <a:r>
              <a:rPr lang="iw"/>
              <a:t>התגוננות מפני אירועים חברתיים מכאיבים, מעוררי אשמה או מביישים באמצעות השלכה, הכחשה, הדחקה או הימנעות (וינברג מוסיף  פיצול, אידיאליזציה והזדהות השלכתית- ״אנחנו והם״). </a:t>
            </a:r>
            <a:endParaRPr/>
          </a:p>
          <a:p>
            <a:pPr indent="0" lvl="0" marL="0" rtl="1" algn="r">
              <a:spcBef>
                <a:spcPts val="1200"/>
              </a:spcBef>
              <a:spcAft>
                <a:spcPts val="0"/>
              </a:spcAft>
              <a:buNone/>
            </a:pPr>
            <a:r>
              <a:rPr lang="iw"/>
              <a:t>מתבטאות באירועים חברתיים טראומטיים שאינם עוברים עיבוד (כמו הלינצ׳ בבת ים ובעכו)</a:t>
            </a:r>
            <a:endParaRPr/>
          </a:p>
          <a:p>
            <a:pPr indent="0" lvl="0" marL="0" rtl="1" algn="r">
              <a:spcBef>
                <a:spcPts val="1200"/>
              </a:spcBef>
              <a:spcAft>
                <a:spcPts val="0"/>
              </a:spcAft>
              <a:buNone/>
            </a:pPr>
            <a:r>
              <a:t/>
            </a:r>
            <a:endParaRPr/>
          </a:p>
          <a:p>
            <a:pPr indent="0" lvl="0" marL="0" rtl="1" algn="r">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ביטויים של הלא מודע החברתי Braun, 2001 המשך</a:t>
            </a:r>
            <a:endParaRPr/>
          </a:p>
          <a:p>
            <a:pPr indent="0" lvl="0" marL="0" rtl="0" algn="l">
              <a:spcBef>
                <a:spcPts val="0"/>
              </a:spcBef>
              <a:spcAft>
                <a:spcPts val="0"/>
              </a:spcAft>
              <a:buNone/>
            </a:pPr>
            <a:r>
              <a:t/>
            </a:r>
            <a:endParaRPr/>
          </a:p>
        </p:txBody>
      </p:sp>
      <p:sp>
        <p:nvSpPr>
          <p:cNvPr id="178" name="Google Shape;178;p2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iw" sz="2800"/>
              <a:t>דיכוי מבני (structural oppression)</a:t>
            </a:r>
            <a:endParaRPr sz="2500"/>
          </a:p>
          <a:p>
            <a:pPr indent="0" lvl="0" marL="0" rtl="1" algn="r">
              <a:spcBef>
                <a:spcPts val="1200"/>
              </a:spcBef>
              <a:spcAft>
                <a:spcPts val="0"/>
              </a:spcAft>
              <a:buNone/>
            </a:pPr>
            <a:r>
              <a:rPr lang="iw"/>
              <a:t>שליטה של גורמים בעלי אינטרס בחברה הישראלית ובקהילה הבינלאומית על מוקדי הכוח והמידע. </a:t>
            </a:r>
            <a:endParaRPr/>
          </a:p>
          <a:p>
            <a:pPr indent="0" lvl="0" marL="0" rtl="1" algn="r">
              <a:spcBef>
                <a:spcPts val="1200"/>
              </a:spcBef>
              <a:spcAft>
                <a:spcPts val="0"/>
              </a:spcAft>
              <a:buNone/>
            </a:pPr>
            <a:r>
              <a:rPr lang="iw"/>
              <a:t>מה ומי עומדים מאחורי תהליכי מאקרו ומי מרוויח מעיתוי התרחשותם?</a:t>
            </a:r>
            <a:endParaRPr/>
          </a:p>
          <a:p>
            <a:pPr indent="0" lvl="0" marL="0" rtl="1" algn="r">
              <a:spcBef>
                <a:spcPts val="1200"/>
              </a:spcBef>
              <a:spcAft>
                <a:spcPts val="0"/>
              </a:spcAft>
              <a:buNone/>
            </a:pPr>
            <a:r>
              <a:rPr b="1" lang="iw"/>
              <a:t>״הנדסת תודעה״. </a:t>
            </a:r>
            <a:endParaRPr b="1"/>
          </a:p>
          <a:p>
            <a:pPr indent="0" lvl="0" marL="0" rtl="1" algn="r">
              <a:spcBef>
                <a:spcPts val="1200"/>
              </a:spcBef>
              <a:spcAft>
                <a:spcPts val="0"/>
              </a:spcAft>
              <a:buNone/>
            </a:pPr>
            <a:r>
              <a:t/>
            </a:r>
            <a:endParaRPr/>
          </a:p>
          <a:p>
            <a:pPr indent="0" lvl="0" marL="0" rtl="1" algn="r">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קבוצות גדולות בהיסטוריה של המין האנושי</a:t>
            </a:r>
            <a:endParaRPr/>
          </a:p>
        </p:txBody>
      </p:sp>
      <p:sp>
        <p:nvSpPr>
          <p:cNvPr id="94" name="Google Shape;94;p14"/>
          <p:cNvSpPr txBox="1"/>
          <p:nvPr>
            <p:ph idx="1" type="body"/>
          </p:nvPr>
        </p:nvSpPr>
        <p:spPr>
          <a:xfrm>
            <a:off x="311700" y="1256200"/>
            <a:ext cx="8520600" cy="2821800"/>
          </a:xfrm>
          <a:prstGeom prst="rect">
            <a:avLst/>
          </a:prstGeom>
        </p:spPr>
        <p:txBody>
          <a:bodyPr anchorCtr="0" anchor="t" bIns="91425" lIns="91425" spcFirstLastPara="1" rIns="91425" wrap="square" tIns="91425">
            <a:noAutofit/>
          </a:bodyPr>
          <a:lstStyle/>
          <a:p>
            <a:pPr indent="0" lvl="0" marL="0" rtl="1" algn="r">
              <a:lnSpc>
                <a:spcPct val="95000"/>
              </a:lnSpc>
              <a:spcBef>
                <a:spcPts val="0"/>
              </a:spcBef>
              <a:spcAft>
                <a:spcPts val="0"/>
              </a:spcAft>
              <a:buSzPts val="852"/>
              <a:buNone/>
            </a:pPr>
            <a:r>
              <a:rPr lang="iw" sz="1595"/>
              <a:t>״</a:t>
            </a:r>
            <a:r>
              <a:rPr lang="iw" sz="1595"/>
              <a:t>הפסיכולוגיה האנושית היא התפתחות מאוד מאוד חדשה באבולוציה האנושית. בני אדם הם חיות חברתיות עם נאמנות קבוצתית מוטבעת גנטית, אבל לאורך מיליוני שנים בני אדם חיו בקהילות אינטימיות קטנות ולא במדינות גדולות.</a:t>
            </a:r>
            <a:endParaRPr sz="1595"/>
          </a:p>
          <a:p>
            <a:pPr indent="0" lvl="0" marL="0" rtl="1" algn="r">
              <a:lnSpc>
                <a:spcPct val="95000"/>
              </a:lnSpc>
              <a:spcBef>
                <a:spcPts val="1200"/>
              </a:spcBef>
              <a:spcAft>
                <a:spcPts val="0"/>
              </a:spcAft>
              <a:buSzPts val="852"/>
              <a:buNone/>
            </a:pPr>
            <a:r>
              <a:rPr lang="iw" sz="1595"/>
              <a:t>הומו ארקטוס, ניאנדרטלים והומוספיאנים קדומים חיו בקלאנים, 100-200 איש לכל היותר. רק לפני 70,000 שנה האדם למד להשתמש בתרבות כבסיס לשיתוף פעולה רחב היקף.</a:t>
            </a:r>
            <a:endParaRPr sz="1595"/>
          </a:p>
          <a:p>
            <a:pPr indent="0" lvl="0" marL="0" rtl="1" algn="r">
              <a:lnSpc>
                <a:spcPct val="95000"/>
              </a:lnSpc>
              <a:spcBef>
                <a:spcPts val="1200"/>
              </a:spcBef>
              <a:spcAft>
                <a:spcPts val="0"/>
              </a:spcAft>
              <a:buSzPts val="852"/>
              <a:buNone/>
            </a:pPr>
            <a:r>
              <a:rPr lang="iw" sz="1595"/>
              <a:t>זה המפתח להצלחה שלנו כמין והסיבה לכך שאנחנו שולטים בכוכב הלכת ולא הניאנדרטלים, השימפנזים או הפילים - אנחנו היונקים היחידים שיודעים לשתף פעולה בהיקפים גדולים,  תוך גמישות ושינוי אופן הפעולה לאורך זמן״.</a:t>
            </a:r>
            <a:endParaRPr sz="1595"/>
          </a:p>
          <a:p>
            <a:pPr indent="0" lvl="0" marL="0" rtl="1" algn="ctr">
              <a:lnSpc>
                <a:spcPct val="95000"/>
              </a:lnSpc>
              <a:spcBef>
                <a:spcPts val="1200"/>
              </a:spcBef>
              <a:spcAft>
                <a:spcPts val="0"/>
              </a:spcAft>
              <a:buSzPts val="852"/>
              <a:buNone/>
            </a:pPr>
            <a:r>
              <a:rPr lang="iw" sz="1595"/>
              <a:t>-- פרופ׳ יובל נח הררי</a:t>
            </a:r>
            <a:endParaRPr sz="1595"/>
          </a:p>
          <a:p>
            <a:pPr indent="0" lvl="0" marL="0" rtl="1" algn="r">
              <a:lnSpc>
                <a:spcPct val="95000"/>
              </a:lnSpc>
              <a:spcBef>
                <a:spcPts val="1200"/>
              </a:spcBef>
              <a:spcAft>
                <a:spcPts val="1200"/>
              </a:spcAft>
              <a:buSzPts val="852"/>
              <a:buNone/>
            </a:pPr>
            <a:r>
              <a:t/>
            </a:r>
            <a:endParaRPr sz="1595"/>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קבוצות גדולות בהיסטוריה של המין האנושי</a:t>
            </a:r>
            <a:endParaRPr/>
          </a:p>
          <a:p>
            <a:pPr indent="0" lvl="0" marL="0" rtl="0" algn="l">
              <a:spcBef>
                <a:spcPts val="0"/>
              </a:spcBef>
              <a:spcAft>
                <a:spcPts val="0"/>
              </a:spcAft>
              <a:buNone/>
            </a:pPr>
            <a:r>
              <a:t/>
            </a:r>
            <a:endParaRPr/>
          </a:p>
        </p:txBody>
      </p:sp>
      <p:sp>
        <p:nvSpPr>
          <p:cNvPr id="100" name="Google Shape;100;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iw"/>
              <a:t>״רק ב-5,000 השנים האחרונות הופיעו ממלכות ומדינות כפי שאנחנו מכירים כיום. </a:t>
            </a:r>
            <a:endParaRPr/>
          </a:p>
          <a:p>
            <a:pPr indent="0" lvl="0" marL="0" rtl="1" algn="r">
              <a:spcBef>
                <a:spcPts val="1200"/>
              </a:spcBef>
              <a:spcAft>
                <a:spcPts val="0"/>
              </a:spcAft>
              <a:buNone/>
            </a:pPr>
            <a:r>
              <a:rPr lang="iw"/>
              <a:t>היותנו חלק מקבוצה גדולה גורמת לכך שאכפת לנו מאנשים שאנחנו לא מכירים ואנחנו מרגישים בעלות על מקומות בהם אף פעם לא היינו״. </a:t>
            </a:r>
            <a:endParaRPr/>
          </a:p>
          <a:p>
            <a:pPr indent="0" lvl="0" marL="0" rtl="1" algn="r">
              <a:spcBef>
                <a:spcPts val="1200"/>
              </a:spcBef>
              <a:spcAft>
                <a:spcPts val="0"/>
              </a:spcAft>
              <a:buNone/>
            </a:pPr>
            <a:r>
              <a:t/>
            </a:r>
            <a:endParaRPr/>
          </a:p>
          <a:p>
            <a:pPr indent="0" lvl="0" marL="0" rtl="1" algn="r">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יצירת קבוצות גדולות עם רקע לאומי משותף</a:t>
            </a:r>
            <a:endParaRPr/>
          </a:p>
        </p:txBody>
      </p:sp>
      <p:sp>
        <p:nvSpPr>
          <p:cNvPr id="106" name="Google Shape;106;p16"/>
          <p:cNvSpPr txBox="1"/>
          <p:nvPr>
            <p:ph idx="1" type="body"/>
          </p:nvPr>
        </p:nvSpPr>
        <p:spPr>
          <a:xfrm>
            <a:off x="311700" y="1098450"/>
            <a:ext cx="8520600" cy="2779800"/>
          </a:xfrm>
          <a:prstGeom prst="rect">
            <a:avLst/>
          </a:prstGeom>
        </p:spPr>
        <p:txBody>
          <a:bodyPr anchorCtr="0" anchor="t" bIns="91425" lIns="91425" spcFirstLastPara="1" rIns="91425" wrap="square" tIns="91425">
            <a:normAutofit fontScale="25000" lnSpcReduction="20000"/>
          </a:bodyPr>
          <a:lstStyle/>
          <a:p>
            <a:pPr indent="0" lvl="0" marL="0" rtl="1" algn="r">
              <a:spcBef>
                <a:spcPts val="0"/>
              </a:spcBef>
              <a:spcAft>
                <a:spcPts val="0"/>
              </a:spcAft>
              <a:buNone/>
            </a:pPr>
            <a:r>
              <a:rPr lang="iw" sz="4660"/>
              <a:t>״רק ב-5,000 השנים האחרונות הופיעו ממלכות ומדינות כפי שאנחנו מכירים כיום. </a:t>
            </a:r>
            <a:endParaRPr sz="4660"/>
          </a:p>
          <a:p>
            <a:pPr indent="0" lvl="0" marL="0" rtl="1" algn="r">
              <a:spcBef>
                <a:spcPts val="1200"/>
              </a:spcBef>
              <a:spcAft>
                <a:spcPts val="0"/>
              </a:spcAft>
              <a:buNone/>
            </a:pPr>
            <a:r>
              <a:rPr lang="iw" sz="4660"/>
              <a:t>היותנו חלק מקבוצה גדולה גורמת לכך שאכפת לנו מאנשים שאנחנו לא מכירים ואנחנו מרגישים בעלות על מקומות בהם אף פעם לא היינו.</a:t>
            </a:r>
            <a:endParaRPr sz="4660"/>
          </a:p>
          <a:p>
            <a:pPr indent="0" lvl="0" marL="0" rtl="1" algn="r">
              <a:spcBef>
                <a:spcPts val="1200"/>
              </a:spcBef>
              <a:spcAft>
                <a:spcPts val="0"/>
              </a:spcAft>
              <a:buNone/>
            </a:pPr>
            <a:r>
              <a:rPr lang="iw" sz="4660"/>
              <a:t>לא ניתן לקיים קשר קרוב עם מיליוני אנשים, לכן אתגר הלאומנות הוא למצוא דרכים לחבר (Make bond) בין זרים. </a:t>
            </a:r>
            <a:endParaRPr sz="4660"/>
          </a:p>
          <a:p>
            <a:pPr indent="0" lvl="0" marL="0" rtl="1" algn="r">
              <a:spcBef>
                <a:spcPts val="1200"/>
              </a:spcBef>
              <a:spcAft>
                <a:spcPts val="0"/>
              </a:spcAft>
              <a:buNone/>
            </a:pPr>
            <a:r>
              <a:t/>
            </a:r>
            <a:endParaRPr sz="4660"/>
          </a:p>
          <a:p>
            <a:pPr indent="0" lvl="0" marL="0" rtl="1" algn="r">
              <a:spcBef>
                <a:spcPts val="1200"/>
              </a:spcBef>
              <a:spcAft>
                <a:spcPts val="0"/>
              </a:spcAft>
              <a:buNone/>
            </a:pPr>
            <a:r>
              <a:rPr lang="iw" sz="4660"/>
              <a:t> יש 2 כאלה:</a:t>
            </a:r>
            <a:endParaRPr sz="4660"/>
          </a:p>
          <a:p>
            <a:pPr indent="0" lvl="0" marL="0" rtl="1" algn="r">
              <a:spcBef>
                <a:spcPts val="1200"/>
              </a:spcBef>
              <a:spcAft>
                <a:spcPts val="0"/>
              </a:spcAft>
              <a:buNone/>
            </a:pPr>
            <a:r>
              <a:rPr lang="iw" sz="4660"/>
              <a:t> 1. דרך פשוטה יחסית - להעדיף אנשים מוכרים על אנשים זרים (זינופוביה)</a:t>
            </a:r>
            <a:endParaRPr sz="4660"/>
          </a:p>
          <a:p>
            <a:pPr indent="0" lvl="0" marL="0" rtl="1" algn="r">
              <a:spcBef>
                <a:spcPts val="1200"/>
              </a:spcBef>
              <a:spcAft>
                <a:spcPts val="0"/>
              </a:spcAft>
              <a:buNone/>
            </a:pPr>
            <a:r>
              <a:rPr lang="iw" sz="4660"/>
              <a:t> 2. דרך יותר מורכבת - להעדיף אנשים זרים על אנשים מוכרים (לשלם מס, להימנע מנפוטיזם)"</a:t>
            </a:r>
            <a:endParaRPr sz="4660"/>
          </a:p>
          <a:p>
            <a:pPr indent="0" lvl="0" marL="0" rtl="1" algn="r">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הקבוצה הגדולה - ארל הופר (2018 ,Hopper)</a:t>
            </a:r>
            <a:endParaRPr/>
          </a:p>
          <a:p>
            <a:pPr indent="0" lvl="0" marL="0" rtl="0" algn="l">
              <a:spcBef>
                <a:spcPts val="0"/>
              </a:spcBef>
              <a:spcAft>
                <a:spcPts val="0"/>
              </a:spcAft>
              <a:buNone/>
            </a:pPr>
            <a:r>
              <a:t/>
            </a:r>
            <a:endParaRPr/>
          </a:p>
        </p:txBody>
      </p:sp>
      <p:sp>
        <p:nvSpPr>
          <p:cNvPr id="112" name="Google Shape;112;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iw"/>
              <a:t>לפי הופר, קבוצה גדולה היא אוסף של בני אדם עם Ego-ideal וסופר אגו משותף. </a:t>
            </a:r>
            <a:endParaRPr/>
          </a:p>
          <a:p>
            <a:pPr indent="0" lvl="0" marL="0" rtl="1" algn="r">
              <a:spcBef>
                <a:spcPts val="1200"/>
              </a:spcBef>
              <a:spcAft>
                <a:spcPts val="0"/>
              </a:spcAft>
              <a:buNone/>
            </a:pPr>
            <a:r>
              <a:rPr lang="iw"/>
              <a:t>שבטים, ארגון או חברה אינם קבוצה גדולה. </a:t>
            </a:r>
            <a:endParaRPr/>
          </a:p>
          <a:p>
            <a:pPr indent="0" lvl="0" marL="0" rtl="1" algn="r">
              <a:spcBef>
                <a:spcPts val="1200"/>
              </a:spcBef>
              <a:spcAft>
                <a:spcPts val="0"/>
              </a:spcAft>
              <a:buNone/>
            </a:pPr>
            <a:r>
              <a:rPr lang="iw"/>
              <a:t>קבוצה גדולה היא 32 משתתפים ויותר, קשה לומר מה החסם העליון, אולם החל ממספר מסוים עולה חרדה שמעוררת פיצולים ארגוניים והגנות בירוקרטיות. </a:t>
            </a:r>
            <a:endParaRPr/>
          </a:p>
          <a:p>
            <a:pPr indent="0" lvl="0" marL="0" rtl="1" algn="r">
              <a:spcBef>
                <a:spcPts val="1200"/>
              </a:spcBef>
              <a:spcAft>
                <a:spcPts val="0"/>
              </a:spcAft>
              <a:buNone/>
            </a:pPr>
            <a:r>
              <a:rPr lang="iw"/>
              <a:t>הקבוצה הגדולה היא מובנית ונעזרת בדינמיקה אדמיניסטרטיבית (Foulks).  </a:t>
            </a:r>
            <a:endParaRPr/>
          </a:p>
          <a:p>
            <a:pPr indent="0" lvl="0" marL="0" rtl="1" algn="r">
              <a:spcBef>
                <a:spcPts val="1200"/>
              </a:spcBef>
              <a:spcAft>
                <a:spcPts val="1200"/>
              </a:spcAft>
              <a:buNone/>
            </a:pPr>
            <a:r>
              <a:rPr lang="iw"/>
              <a:t>חקר הקבוצה והרגרסיה שהיא גורמת פותחים צוהר ללמידה על הלא מודע החברתי.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הלא מודע החברתי - ארל הופר (2001 ,Hopper)</a:t>
            </a:r>
            <a:endParaRPr/>
          </a:p>
          <a:p>
            <a:pPr indent="0" lvl="0" marL="0" rtl="1" algn="r">
              <a:spcBef>
                <a:spcPts val="0"/>
              </a:spcBef>
              <a:spcAft>
                <a:spcPts val="0"/>
              </a:spcAft>
              <a:buNone/>
            </a:pPr>
            <a:r>
              <a:rPr lang="iw"/>
              <a:t>  </a:t>
            </a:r>
            <a:endParaRPr/>
          </a:p>
        </p:txBody>
      </p:sp>
      <p:sp>
        <p:nvSpPr>
          <p:cNvPr id="118" name="Google Shape;118;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1" algn="r">
              <a:lnSpc>
                <a:spcPct val="105000"/>
              </a:lnSpc>
              <a:spcBef>
                <a:spcPts val="0"/>
              </a:spcBef>
              <a:spcAft>
                <a:spcPts val="0"/>
              </a:spcAft>
              <a:buNone/>
            </a:pPr>
            <a:r>
              <a:rPr lang="iw"/>
              <a:t>הלא מודע החברתי הוא מבנה מנטלי המובנה יחדיו (co-constructed) ומשותף לחברים במערכת חברתית מסוימת, כמו קהילה, חברה, אומה או תרבות. </a:t>
            </a:r>
            <a:endParaRPr/>
          </a:p>
          <a:p>
            <a:pPr indent="0" lvl="0" marL="0" rtl="1" algn="r">
              <a:lnSpc>
                <a:spcPct val="105000"/>
              </a:lnSpc>
              <a:spcBef>
                <a:spcPts val="1200"/>
              </a:spcBef>
              <a:spcAft>
                <a:spcPts val="0"/>
              </a:spcAft>
              <a:buNone/>
            </a:pPr>
            <a:r>
              <a:t/>
            </a:r>
            <a:endParaRPr/>
          </a:p>
          <a:p>
            <a:pPr indent="0" lvl="0" marL="0" rtl="1" algn="r">
              <a:lnSpc>
                <a:spcPct val="105000"/>
              </a:lnSpc>
              <a:spcBef>
                <a:spcPts val="1200"/>
              </a:spcBef>
              <a:spcAft>
                <a:spcPts val="0"/>
              </a:spcAft>
              <a:buNone/>
            </a:pPr>
            <a:r>
              <a:rPr lang="iw"/>
              <a:t>הלא מודע החברתי כולל חרדות משותפות, טראומות, משאלות, פנטזיות, הגנות, מיתוסים וזיכרונות.</a:t>
            </a:r>
            <a:endParaRPr/>
          </a:p>
          <a:p>
            <a:pPr indent="0" lvl="0" marL="0" rtl="1" algn="r">
              <a:lnSpc>
                <a:spcPct val="105000"/>
              </a:lnSpc>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הקבוצה הגדולה והלא מודע החברתי</a:t>
            </a:r>
            <a:endParaRPr/>
          </a:p>
        </p:txBody>
      </p:sp>
      <p:sp>
        <p:nvSpPr>
          <p:cNvPr id="124" name="Google Shape;124;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iw" sz="1700"/>
              <a:t>חקר הקבוצה הגדולה מציע מגע ייחודי עם הלא מודע החברתי.</a:t>
            </a:r>
            <a:endParaRPr sz="1700"/>
          </a:p>
          <a:p>
            <a:pPr indent="0" lvl="0" marL="0" rtl="1" algn="r">
              <a:spcBef>
                <a:spcPts val="1200"/>
              </a:spcBef>
              <a:spcAft>
                <a:spcPts val="0"/>
              </a:spcAft>
              <a:buNone/>
            </a:pPr>
            <a:r>
              <a:rPr lang="iw" sz="1700"/>
              <a:t>הרגרסיה מאפשרת חיבור אל הקבוצה כאובייקט אימהי, שמקבל חיים מחודשים בקבוצה הגדולה.  </a:t>
            </a:r>
            <a:endParaRPr sz="1700"/>
          </a:p>
          <a:p>
            <a:pPr indent="0" lvl="0" marL="0" rtl="1" algn="r">
              <a:spcBef>
                <a:spcPts val="1200"/>
              </a:spcBef>
              <a:spcAft>
                <a:spcPts val="0"/>
              </a:spcAft>
              <a:buNone/>
            </a:pPr>
            <a:r>
              <a:rPr lang="iw" sz="1700"/>
              <a:t>למשל, דרך הקבלה (Equivalence), נוצר אנאקטמנט אשר מתגלם ב</a:t>
            </a:r>
            <a:r>
              <a:rPr lang="iw" sz="1700"/>
              <a:t>האנשה (Personification) של אובייקט בקבוצה. אובייקט זה </a:t>
            </a:r>
            <a:r>
              <a:rPr lang="iw" sz="1700"/>
              <a:t>מייצג עבור המשתתפים קבוצת חוץ מסוימת.</a:t>
            </a:r>
            <a:endParaRPr sz="1700"/>
          </a:p>
          <a:p>
            <a:pPr indent="0" lvl="0" marL="0" rtl="1" algn="r">
              <a:spcBef>
                <a:spcPts val="1200"/>
              </a:spcBef>
              <a:spcAft>
                <a:spcPts val="1200"/>
              </a:spcAft>
              <a:buNone/>
            </a:pPr>
            <a:r>
              <a:rPr lang="iw" sz="1700"/>
              <a:t>ההנחה הבסיסית הרביעית - Incohesion, מתעררת מול חרדת איון, ומתבטאת בהגנות של אגרגרציה - מסיפיקציה (Aggregation/Massification). </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שאלות מרכזיות - הסכסוך היהודי-</a:t>
            </a:r>
            <a:r>
              <a:rPr lang="iw"/>
              <a:t>פלסטיני </a:t>
            </a:r>
            <a:endParaRPr/>
          </a:p>
        </p:txBody>
      </p:sp>
      <p:sp>
        <p:nvSpPr>
          <p:cNvPr id="130" name="Google Shape;130;p20"/>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iw"/>
              <a:t>הופר החל לחקור את הלא מודע החברתי , יחד עם וולקן, דלאל ואחרים.</a:t>
            </a:r>
            <a:endParaRPr/>
          </a:p>
          <a:p>
            <a:pPr indent="-342900" lvl="0" marL="457200" rtl="1" algn="r">
              <a:spcBef>
                <a:spcPts val="1200"/>
              </a:spcBef>
              <a:spcAft>
                <a:spcPts val="0"/>
              </a:spcAft>
              <a:buSzPts val="1800"/>
              <a:buChar char="●"/>
            </a:pPr>
            <a:r>
              <a:rPr lang="iw"/>
              <a:t>מה צריכה הנפש להדחיק עקב טראומטיזציה חברתית? </a:t>
            </a:r>
            <a:endParaRPr/>
          </a:p>
          <a:p>
            <a:pPr indent="-342900" lvl="0" marL="457200" rtl="1" algn="r">
              <a:spcBef>
                <a:spcPts val="0"/>
              </a:spcBef>
              <a:spcAft>
                <a:spcPts val="0"/>
              </a:spcAft>
              <a:buSzPts val="1800"/>
              <a:buChar char="●"/>
            </a:pPr>
            <a:r>
              <a:rPr lang="iw"/>
              <a:t>מהו מחיר ההדחקה?</a:t>
            </a:r>
            <a:endParaRPr/>
          </a:p>
          <a:p>
            <a:pPr indent="-342900" lvl="0" marL="457200" rtl="1" algn="r">
              <a:spcBef>
                <a:spcPts val="0"/>
              </a:spcBef>
              <a:spcAft>
                <a:spcPts val="0"/>
              </a:spcAft>
              <a:buSzPts val="1800"/>
              <a:buChar char="●"/>
            </a:pPr>
            <a:r>
              <a:rPr lang="iw"/>
              <a:t>איך ניתן להתמודד עם חומרים בלתי ניתנים לניהול (Unmanageable)? </a:t>
            </a:r>
            <a:endParaRPr/>
          </a:p>
          <a:p>
            <a:pPr indent="-342900" lvl="0" marL="457200" rtl="1" algn="r">
              <a:spcBef>
                <a:spcPts val="0"/>
              </a:spcBef>
              <a:spcAft>
                <a:spcPts val="0"/>
              </a:spcAft>
              <a:buSzPts val="1800"/>
              <a:buChar char="●"/>
            </a:pPr>
            <a:r>
              <a:rPr lang="iw"/>
              <a:t>מה מודחק לטובת שימור סדרים חברתיים מסוימים?</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1" algn="r">
              <a:spcBef>
                <a:spcPts val="0"/>
              </a:spcBef>
              <a:spcAft>
                <a:spcPts val="0"/>
              </a:spcAft>
              <a:buNone/>
            </a:pPr>
            <a:r>
              <a:rPr lang="iw"/>
              <a:t>הלא מודע החברתי (Foulkes, 1964)</a:t>
            </a:r>
            <a:endParaRPr/>
          </a:p>
          <a:p>
            <a:pPr indent="0" lvl="0" marL="0" rtl="1" algn="r">
              <a:spcBef>
                <a:spcPts val="0"/>
              </a:spcBef>
              <a:spcAft>
                <a:spcPts val="0"/>
              </a:spcAft>
              <a:buNone/>
            </a:pPr>
            <a:r>
              <a:t/>
            </a:r>
            <a:endParaRPr/>
          </a:p>
          <a:p>
            <a:pPr indent="0" lvl="0" marL="0" rtl="1" algn="r">
              <a:spcBef>
                <a:spcPts val="0"/>
              </a:spcBef>
              <a:spcAft>
                <a:spcPts val="0"/>
              </a:spcAft>
              <a:buNone/>
            </a:pPr>
            <a:r>
              <a:t/>
            </a:r>
            <a:endParaRPr/>
          </a:p>
        </p:txBody>
      </p:sp>
      <p:sp>
        <p:nvSpPr>
          <p:cNvPr id="136" name="Google Shape;136;p2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85000" lnSpcReduction="20000"/>
          </a:bodyPr>
          <a:lstStyle/>
          <a:p>
            <a:pPr indent="0" lvl="0" marL="0" rtl="1" algn="r">
              <a:spcBef>
                <a:spcPts val="0"/>
              </a:spcBef>
              <a:spcAft>
                <a:spcPts val="0"/>
              </a:spcAft>
              <a:buNone/>
            </a:pPr>
            <a:r>
              <a:rPr lang="iw"/>
              <a:t>פוקס תיאר 4 רמות של תקשורת, יחסים ותהליכים קבוצתיים, שמתקיימות במקביל בכל קבוצה.</a:t>
            </a:r>
            <a:endParaRPr/>
          </a:p>
          <a:p>
            <a:pPr indent="0" lvl="0" marL="0" rtl="1" algn="r">
              <a:spcBef>
                <a:spcPts val="1200"/>
              </a:spcBef>
              <a:spcAft>
                <a:spcPts val="0"/>
              </a:spcAft>
              <a:buNone/>
            </a:pPr>
            <a:r>
              <a:rPr lang="iw"/>
              <a:t>הלא מודע החברתי כולל את כל 4 הרמות, החל מתיאור המציאות היומיומית של החברה וכלה בארכיטיפים הבולטים בחייה יותר מאחרים:</a:t>
            </a:r>
            <a:endParaRPr/>
          </a:p>
          <a:p>
            <a:pPr indent="0" lvl="0" marL="0" rtl="1" algn="r">
              <a:spcBef>
                <a:spcPts val="1200"/>
              </a:spcBef>
              <a:spcAft>
                <a:spcPts val="0"/>
              </a:spcAft>
              <a:buNone/>
            </a:pPr>
            <a:r>
              <a:t/>
            </a:r>
            <a:endParaRPr/>
          </a:p>
          <a:p>
            <a:pPr indent="0" lvl="0" marL="0" rtl="1" algn="r">
              <a:spcBef>
                <a:spcPts val="1200"/>
              </a:spcBef>
              <a:spcAft>
                <a:spcPts val="0"/>
              </a:spcAft>
              <a:buNone/>
            </a:pPr>
            <a:r>
              <a:rPr lang="iw" sz="3357"/>
              <a:t>הרמה העכשווית - רמה 1</a:t>
            </a:r>
            <a:endParaRPr sz="3357"/>
          </a:p>
          <a:p>
            <a:pPr indent="0" lvl="0" marL="0" rtl="1" algn="r">
              <a:spcBef>
                <a:spcPts val="1200"/>
              </a:spcBef>
              <a:spcAft>
                <a:spcPts val="0"/>
              </a:spcAft>
              <a:buNone/>
            </a:pPr>
            <a:r>
              <a:rPr lang="iw"/>
              <a:t>יחסים בשיגרה - הקבוצה מייצגת מציאות, קהילתיות, יחסים בין-אישיים ותקשורת גלויה. ברמה זו נתפס מנחה הקבוצה (Conductor) כמנהיג וחברי הקבוצה כמונהגים.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